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29A5341-5CF5-4F81-942F-BFBA7D18A211}">
  <a:tblStyle styleId="{429A5341-5CF5-4F81-942F-BFBA7D18A21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fac97328_0_6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fac9732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2dfac97328_0_7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2dfac97328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4293d9f79e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4293d9f79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rive.google.com/file/d/1tbWhHd9h_sp2rw7wn3IfOEB77OqcO3Ag/view?usp=sharing" TargetMode="External"/><Relationship Id="rId10" Type="http://schemas.openxmlformats.org/officeDocument/2006/relationships/hyperlink" Target="https://docs.google.com/presentation/d/1sF-Asn-TauwVzDl4ZzM_J0En_XBySBuBIgoelyVp7eg/copy" TargetMode="External"/><Relationship Id="rId13" Type="http://schemas.openxmlformats.org/officeDocument/2006/relationships/hyperlink" Target="https://docs.google.com/presentation/d/1Gq0YAV8Rnv9B0SFmmKxSEPsqIzFVhm1KMI8xo2upCPI/copy" TargetMode="External"/><Relationship Id="rId12" Type="http://schemas.openxmlformats.org/officeDocument/2006/relationships/hyperlink" Target="https://drive.google.com/file/d/1qQYE6x9vtMYLBnfiGLADsIEgBa3e6hdY/view?usp=sharing" TargetMode="External"/><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vV2X03Vx8ug45zWvf2xzFjw3qgrp6OtDC7IYwZSYI-c/copy" TargetMode="External"/><Relationship Id="rId5" Type="http://schemas.openxmlformats.org/officeDocument/2006/relationships/hyperlink" Target="https://docs.google.com/presentation/d/1Gq0YAV8Rnv9B0SFmmKxSEPsqIzFVhm1KMI8xo2upCPI/copy" TargetMode="External"/><Relationship Id="rId6" Type="http://schemas.openxmlformats.org/officeDocument/2006/relationships/hyperlink" Target="https://docs.google.com/presentation/d/1eol_VgqMhaHsOzEBtBskRc-4D_rUtYKjRvgRsmfD-Do/copy" TargetMode="External"/><Relationship Id="rId7" Type="http://schemas.openxmlformats.org/officeDocument/2006/relationships/hyperlink" Target="https://docs.google.com/presentation/d/1NjaqZmS20zp65yDAxMyohJ_xJVz5AyUe6Bfw1iPQGKA/copy" TargetMode="External"/><Relationship Id="rId8" Type="http://schemas.openxmlformats.org/officeDocument/2006/relationships/hyperlink" Target="https://docs.google.com/presentation/d/1TzFEGlGa7YMNMldHh7ieYx3BH7CicGljla2by3ja3JI/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eol_VgqMhaHsOzEBtBskRc-4D_rUtYKjRvgRsmfD-Do/copy" TargetMode="External"/><Relationship Id="rId6" Type="http://schemas.openxmlformats.org/officeDocument/2006/relationships/hyperlink" Target="https://docs.google.com/presentation/d/1NjaqZmS20zp65yDAxMyohJ_xJVz5AyUe6Bfw1iPQGKA/copy" TargetMode="External"/><Relationship Id="rId7" Type="http://schemas.openxmlformats.org/officeDocument/2006/relationships/hyperlink" Target="https://docs.google.com/presentation/d/1TzFEGlGa7YMNMldHh7ieYx3BH7CicGljla2by3ja3JI/cop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ubT8lf3YI5hPAHg2UPMDzUPcIn3lfZkKLifOWSP7fW8/copy"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4825" y="517050"/>
          <a:ext cx="3000000" cy="3000000"/>
        </p:xfrm>
        <a:graphic>
          <a:graphicData uri="http://schemas.openxmlformats.org/drawingml/2006/table">
            <a:tbl>
              <a:tblPr>
                <a:noFill/>
                <a:tableStyleId>{429A5341-5CF5-4F81-942F-BFBA7D18A211}</a:tableStyleId>
              </a:tblPr>
              <a:tblGrid>
                <a:gridCol w="1633350"/>
                <a:gridCol w="4045800"/>
                <a:gridCol w="3669725"/>
              </a:tblGrid>
              <a:tr h="3159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6: </a:t>
                      </a:r>
                      <a:r>
                        <a:rPr b="1" lang="en" sz="1300">
                          <a:latin typeface="Inter"/>
                          <a:ea typeface="Inter"/>
                          <a:cs typeface="Inter"/>
                          <a:sym typeface="Inter"/>
                        </a:rPr>
                        <a:t>Comparing Local Colonial Perspectives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54975">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600"/>
                        <a:buFont typeface="Arial"/>
                        <a:buNone/>
                      </a:pPr>
                      <a:r>
                        <a:rPr lang="en" sz="1200">
                          <a:solidFill>
                            <a:schemeClr val="dk1"/>
                          </a:solidFill>
                          <a:latin typeface="Inter"/>
                          <a:ea typeface="Inter"/>
                          <a:cs typeface="Inter"/>
                          <a:sym typeface="Inter"/>
                        </a:rPr>
                        <a:t>How did individuals and communities under imperial rule express their views of colonial power?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03325">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2.49, 2.50, 2.54, 2.56</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54975">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Perspective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13350">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accent5"/>
                          </a:solidFill>
                          <a:latin typeface="Inter"/>
                          <a:ea typeface="Inter"/>
                          <a:cs typeface="Inter"/>
                          <a:sym typeface="Inter"/>
                          <a:hlinkClick r:id="rId6">
                            <a:extLst>
                              <a:ext uri="{A12FA001-AC4F-418D-AE19-62706E023703}">
                                <ahyp:hlinkClr val="tx"/>
                              </a:ext>
                            </a:extLst>
                          </a:hlinkClick>
                        </a:rPr>
                        <a:t>Comparing Local Colonial Perspectives Student Worksheet + Exemplars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Silent Discussion Sources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Silent Discussion Guide Presentation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0"/>
                        </a:rPr>
                        <a:t>Printed Student Materials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Graphic Biographies: </a:t>
                      </a:r>
                      <a:endParaRPr sz="1200">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11"/>
                        </a:rPr>
                        <a:t>Yaa Asantewaa</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12"/>
                        </a:rPr>
                        <a:t>Azizun of Lucknow</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4975">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a:t>
                      </a:r>
                      <a:r>
                        <a:rPr lang="en" sz="1200">
                          <a:solidFill>
                            <a:schemeClr val="dk1"/>
                          </a:solidFill>
                          <a:latin typeface="Inter"/>
                          <a:ea typeface="Inter"/>
                          <a:cs typeface="Inter"/>
                          <a:sym typeface="Inter"/>
                        </a:rPr>
                        <a:t>Self-Determination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Video Reflection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100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3"/>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t>
            </a:r>
            <a:r>
              <a:rPr lang="en" sz="1800">
                <a:solidFill>
                  <a:schemeClr val="dk1"/>
                </a:solidFill>
                <a:latin typeface="Plus Jakarta Sans Medium"/>
                <a:ea typeface="Plus Jakarta Sans Medium"/>
                <a:cs typeface="Plus Jakarta Sans Medium"/>
                <a:sym typeface="Plus Jakarta Sans Medium"/>
              </a:rPr>
              <a:t>Imperialism &amp; Resistance</a:t>
            </a:r>
            <a:r>
              <a:rPr lang="en" sz="1800">
                <a:solidFill>
                  <a:schemeClr val="dk1"/>
                </a:solidFill>
                <a:latin typeface="Plus Jakarta Sans Medium"/>
                <a:ea typeface="Plus Jakarta Sans Medium"/>
                <a:cs typeface="Plus Jakarta Sans Medium"/>
                <a:sym typeface="Plus Jakarta Sans Medium"/>
              </a:rPr>
              <a:t>: Daily Lesson Plan (60 Minutes)</a:t>
            </a:r>
            <a:endParaRPr sz="21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{429A5341-5CF5-4F81-942F-BFBA7D18A211}</a:tableStyleId>
              </a:tblPr>
              <a:tblGrid>
                <a:gridCol w="1673200"/>
                <a:gridCol w="4057350"/>
                <a:gridCol w="3702950"/>
              </a:tblGrid>
              <a:tr h="2281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6: Comparing Local Colonial Perspectives-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730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Engage students in an “Expand It!” activity </a:t>
                      </a:r>
                      <a:r>
                        <a:rPr lang="en" sz="1200">
                          <a:solidFill>
                            <a:schemeClr val="dk1"/>
                          </a:solidFill>
                          <a:latin typeface="Inter"/>
                          <a:ea typeface="Inter"/>
                          <a:cs typeface="Inter"/>
                          <a:sym typeface="Inter"/>
                        </a:rPr>
                        <a:t>on the </a:t>
                      </a:r>
                      <a:r>
                        <a:rPr lang="en" sz="1200" u="sng">
                          <a:solidFill>
                            <a:schemeClr val="hlink"/>
                          </a:solidFill>
                          <a:latin typeface="Inter"/>
                          <a:ea typeface="Inter"/>
                          <a:cs typeface="Inter"/>
                          <a:sym typeface="Inter"/>
                          <a:hlinkClick r:id="rId5"/>
                        </a:rPr>
                        <a:t>Comparing Local Colonial Perspectives Student Worksheet</a:t>
                      </a:r>
                      <a:r>
                        <a:rPr lang="en" sz="1200">
                          <a:solidFill>
                            <a:schemeClr val="dk1"/>
                          </a:solidFill>
                          <a:latin typeface="Inter"/>
                          <a:ea typeface="Inter"/>
                          <a:cs typeface="Inter"/>
                          <a:sym typeface="Inter"/>
                        </a:rPr>
                        <a:t> </a:t>
                      </a:r>
                      <a:r>
                        <a:rPr lang="en" sz="1200">
                          <a:latin typeface="Inter"/>
                          <a:ea typeface="Inter"/>
                          <a:cs typeface="Inter"/>
                          <a:sym typeface="Inter"/>
                        </a:rPr>
                        <a:t>to help students consider multiple perspectives. Begin collectively by having students shout out words that describe what they already know. Then, in partners have students read and analyze the graphic biographies of Yaa Asantewaa and Azizun of Lucknow. Students should use the questions on pages 2-3 to help them analyze the source and share information with their partner. They will fill out the top row of their “Expand It” triangle and then trade papers with their partner and fill in the middle row to compare the roles of women in resistance movements against imperialism.</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73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student worksheet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Determine partners and provide each set with a copy of each graphic biography</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Guide students through “Expand It” strategy (except the final row of the triangle)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Participate in class brainstorm</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Move to partner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Read graphic biography</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first two rows of “Expand It!” triangle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2730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analyze </a:t>
                      </a:r>
                      <a:r>
                        <a:rPr lang="en" sz="1200" u="sng">
                          <a:solidFill>
                            <a:schemeClr val="hlink"/>
                          </a:solidFill>
                          <a:latin typeface="Inter"/>
                          <a:ea typeface="Inter"/>
                          <a:cs typeface="Inter"/>
                          <a:sym typeface="Inter"/>
                          <a:hlinkClick r:id="rId6"/>
                        </a:rPr>
                        <a:t>primary sources</a:t>
                      </a:r>
                      <a:r>
                        <a:rPr lang="en" sz="1200">
                          <a:solidFill>
                            <a:schemeClr val="dk1"/>
                          </a:solidFill>
                          <a:latin typeface="Inter"/>
                          <a:ea typeface="Inter"/>
                          <a:cs typeface="Inter"/>
                          <a:sym typeface="Inter"/>
                        </a:rPr>
                        <a:t> that illustrate various responses to imperial powers by engaging in a silent discussion. Set up 5 stations in the classroom for students to engage in a silent discussion. Consider creating two duplicate sets of stations to limit the number of students at each station at a time. Using the </a:t>
                      </a:r>
                      <a:r>
                        <a:rPr lang="en" sz="1200" u="sng">
                          <a:solidFill>
                            <a:schemeClr val="hlink"/>
                          </a:solidFill>
                          <a:latin typeface="Inter"/>
                          <a:ea typeface="Inter"/>
                          <a:cs typeface="Inter"/>
                          <a:sym typeface="Inter"/>
                          <a:hlinkClick r:id="rId7"/>
                        </a:rPr>
                        <a:t>Silent Discussion Guide Presentation</a:t>
                      </a:r>
                      <a:r>
                        <a:rPr lang="en" sz="1200">
                          <a:solidFill>
                            <a:schemeClr val="dk1"/>
                          </a:solidFill>
                          <a:latin typeface="Inter"/>
                          <a:ea typeface="Inter"/>
                          <a:cs typeface="Inter"/>
                          <a:sym typeface="Inter"/>
                        </a:rPr>
                        <a:t>, explain the process and expectations. Leave the final slide up so students can view the various writing options. Students will answer one of the prompts on a sticky note and post it on the chart paper.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960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Set up classroom </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5 large sheets of paper spaced throughout the classroom at each station</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5-6 copies of the same source per station</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A set of sticky notes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expectations and writing options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groups and timing (5 mins per station suggested)</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timing and redirect students </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At the end, facilitate a verbal reflection</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questions about activity before beginning</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reflect, and write at each station</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verbally in </a:t>
                      </a:r>
                      <a:r>
                        <a:rPr lang="en" sz="1200">
                          <a:solidFill>
                            <a:schemeClr val="dk1"/>
                          </a:solidFill>
                          <a:latin typeface="Inter"/>
                          <a:ea typeface="Inter"/>
                          <a:cs typeface="Inter"/>
                          <a:sym typeface="Inter"/>
                        </a:rPr>
                        <a:t>informal</a:t>
                      </a:r>
                      <a:r>
                        <a:rPr lang="en" sz="1200">
                          <a:solidFill>
                            <a:schemeClr val="dk1"/>
                          </a:solidFill>
                          <a:latin typeface="Inter"/>
                          <a:ea typeface="Inter"/>
                          <a:cs typeface="Inter"/>
                          <a:sym typeface="Inter"/>
                        </a:rPr>
                        <a:t> class reflection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Imperialism &amp; Resistance: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{429A5341-5CF5-4F81-942F-BFBA7D18A211}</a:tableStyleId>
              </a:tblPr>
              <a:tblGrid>
                <a:gridCol w="1673200"/>
                <a:gridCol w="4057350"/>
                <a:gridCol w="3702950"/>
              </a:tblGrid>
              <a:tr h="2281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6: Comparing Local Colonial Perspectives-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847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consider the additional information about the ways local population viewed imperialism and will complete the final row of the “Expand It!” triangle. Remind students to consider similarities and differences while also providing a broad overview of the information.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8475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back to page 1 of the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directions for the final row of the “Expand It!” triangle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time, ask students to share their summaries, reflecting on how their understanding grew over the course of the lesson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Return to page 1 of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the final </a:t>
                      </a:r>
                      <a:r>
                        <a:rPr lang="en" sz="1200">
                          <a:solidFill>
                            <a:schemeClr val="dk1"/>
                          </a:solidFill>
                          <a:latin typeface="Inter"/>
                          <a:ea typeface="Inter"/>
                          <a:cs typeface="Inter"/>
                          <a:sym typeface="Inter"/>
                        </a:rPr>
                        <a:t>row of the “Expand It!” triangle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Share final summary with the class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8475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 students will reflect on their learning from the prior topic using the </a:t>
                      </a:r>
                      <a:r>
                        <a:rPr lang="en" sz="1200" u="sng">
                          <a:solidFill>
                            <a:schemeClr val="accent5"/>
                          </a:solidFill>
                          <a:latin typeface="Inter"/>
                          <a:ea typeface="Inter"/>
                          <a:cs typeface="Inter"/>
                          <a:sym typeface="Inter"/>
                          <a:hlinkClick r:id="rId5">
                            <a:extLst>
                              <a:ext uri="{A12FA001-AC4F-418D-AE19-62706E023703}">
                                <ahyp:hlinkClr val="tx"/>
                              </a:ext>
                            </a:extLst>
                          </a:hlinkClick>
                        </a:rPr>
                        <a:t>Unit 7 Inquiry Journal</a:t>
                      </a:r>
                      <a:r>
                        <a:rPr lang="en" sz="1200">
                          <a:solidFill>
                            <a:schemeClr val="dk1"/>
                          </a:solidFill>
                          <a:latin typeface="Inter"/>
                          <a:ea typeface="Inter"/>
                          <a:cs typeface="Inter"/>
                          <a:sym typeface="Inter"/>
                        </a:rPr>
                        <a:t>. Students will use page 4 to answer the Compelling Question for Topic 2. Consider allowing students to use their notes and/or work with a partner.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75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7</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Unit </a:t>
                      </a:r>
                      <a:r>
                        <a:rPr lang="en" sz="1200">
                          <a:latin typeface="Inter"/>
                          <a:ea typeface="Inter"/>
                          <a:cs typeface="Inter"/>
                          <a:sym typeface="Inter"/>
                        </a:rPr>
                        <a:t>7: </a:t>
                      </a:r>
                      <a:r>
                        <a:rPr lang="en" sz="1200">
                          <a:solidFill>
                            <a:srgbClr val="000000"/>
                          </a:solidFill>
                          <a:latin typeface="Inter"/>
                          <a:ea typeface="Inter"/>
                          <a:cs typeface="Inter"/>
                          <a:sym typeface="Inter"/>
                        </a:rPr>
                        <a:t>Topic </a:t>
                      </a:r>
                      <a:r>
                        <a:rPr lang="en" sz="1200">
                          <a:latin typeface="Inter"/>
                          <a:ea typeface="Inter"/>
                          <a:cs typeface="Inter"/>
                          <a:sym typeface="Inter"/>
                        </a:rPr>
                        <a:t>2</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Imperialism &amp; Resistance: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